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slideLayouts/slideLayout11.xml" ContentType="application/vnd.openxmlformats-officedocument.presentationml.slideLayout+xml"/>
  <Override PartName="/ppt/theme/theme7.xml" ContentType="application/vnd.openxmlformats-officedocument.theme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4"/>
    <p:sldMasterId id="2147483672" r:id="rId5"/>
    <p:sldMasterId id="2147483670" r:id="rId6"/>
    <p:sldMasterId id="2147483666" r:id="rId7"/>
    <p:sldMasterId id="2147483674" r:id="rId8"/>
    <p:sldMasterId id="2147483677" r:id="rId9"/>
    <p:sldMasterId id="2147483683" r:id="rId10"/>
    <p:sldMasterId id="2147483669" r:id="rId11"/>
  </p:sldMasterIdLst>
  <p:notesMasterIdLst>
    <p:notesMasterId r:id="rId36"/>
  </p:notesMasterIdLst>
  <p:sldIdLst>
    <p:sldId id="275" r:id="rId12"/>
    <p:sldId id="287" r:id="rId13"/>
    <p:sldId id="296" r:id="rId14"/>
    <p:sldId id="306" r:id="rId15"/>
    <p:sldId id="297" r:id="rId16"/>
    <p:sldId id="298" r:id="rId17"/>
    <p:sldId id="299" r:id="rId18"/>
    <p:sldId id="303" r:id="rId19"/>
    <p:sldId id="301" r:id="rId20"/>
    <p:sldId id="302" r:id="rId21"/>
    <p:sldId id="304" r:id="rId22"/>
    <p:sldId id="305" r:id="rId23"/>
    <p:sldId id="300" r:id="rId24"/>
    <p:sldId id="290" r:id="rId25"/>
    <p:sldId id="308" r:id="rId26"/>
    <p:sldId id="309" r:id="rId27"/>
    <p:sldId id="314" r:id="rId28"/>
    <p:sldId id="315" r:id="rId29"/>
    <p:sldId id="316" r:id="rId30"/>
    <p:sldId id="307" r:id="rId31"/>
    <p:sldId id="310" r:id="rId32"/>
    <p:sldId id="311" r:id="rId33"/>
    <p:sldId id="288" r:id="rId34"/>
    <p:sldId id="272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M Sans" panose="020B0604020202020204" charset="0"/>
      <p:regular r:id="rId41"/>
      <p:bold r:id="rId42"/>
      <p:italic r:id="rId43"/>
      <p:boldItalic r:id="rId44"/>
    </p:embeddedFont>
    <p:embeddedFont>
      <p:font typeface="DM Sans Medium" panose="020B0604020202020204" charset="0"/>
      <p:regular r:id="rId45"/>
      <p:bold r:id="rId46"/>
      <p:italic r:id="rId47"/>
      <p:boldItalic r:id="rId48"/>
    </p:embeddedFont>
    <p:embeddedFont>
      <p:font typeface="Volkhov" panose="020B0604020202020204" charset="0"/>
      <p:regular r:id="rId49"/>
      <p:bold r:id="rId50"/>
      <p:italic r:id="rId51"/>
      <p:boldItalic r:id="rId52"/>
    </p:embeddedFont>
    <p:embeddedFont>
      <p:font typeface="WORK SANS BOLD ROMAN" pitchFamily="2" charset="0"/>
      <p:bold r:id="rId53"/>
    </p:embeddedFont>
    <p:embeddedFont>
      <p:font typeface="WORK SANS REGULAR ROMAN" pitchFamily="2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93857" autoAdjust="0"/>
  </p:normalViewPr>
  <p:slideViewPr>
    <p:cSldViewPr snapToGrid="0">
      <p:cViewPr varScale="1">
        <p:scale>
          <a:sx n="121" d="100"/>
          <a:sy n="121" d="100"/>
        </p:scale>
        <p:origin x="7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3.fntdata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microsoft.com/office/2016/11/relationships/changesInfo" Target="changesInfos/changesInfo1.xml"/><Relationship Id="rId20" Type="http://schemas.openxmlformats.org/officeDocument/2006/relationships/slide" Target="slides/slide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Miranda" userId="a8bf3bb0-3c3c-42c5-81e2-ece0ae02ceb4" providerId="ADAL" clId="{22ACF91E-BC61-481D-8599-1BDC403769D0}"/>
    <pc:docChg chg="custSel modSld">
      <pc:chgData name="Daniela Miranda" userId="a8bf3bb0-3c3c-42c5-81e2-ece0ae02ceb4" providerId="ADAL" clId="{22ACF91E-BC61-481D-8599-1BDC403769D0}" dt="2021-05-14T15:04:06.503" v="544" actId="20577"/>
      <pc:docMkLst>
        <pc:docMk/>
      </pc:docMkLst>
      <pc:sldChg chg="modSp mod modNotesTx">
        <pc:chgData name="Daniela Miranda" userId="a8bf3bb0-3c3c-42c5-81e2-ece0ae02ceb4" providerId="ADAL" clId="{22ACF91E-BC61-481D-8599-1BDC403769D0}" dt="2021-05-14T15:04:06.503" v="544" actId="20577"/>
        <pc:sldMkLst>
          <pc:docMk/>
          <pc:sldMk cId="622927684" sldId="300"/>
        </pc:sldMkLst>
        <pc:spChg chg="mod">
          <ac:chgData name="Daniela Miranda" userId="a8bf3bb0-3c3c-42c5-81e2-ece0ae02ceb4" providerId="ADAL" clId="{22ACF91E-BC61-481D-8599-1BDC403769D0}" dt="2021-05-14T15:03:09.284" v="484" actId="20577"/>
          <ac:spMkLst>
            <pc:docMk/>
            <pc:sldMk cId="622927684" sldId="300"/>
            <ac:spMk id="2" creationId="{3A2BFBD3-7856-DC46-B704-602CB6AEA73A}"/>
          </ac:spMkLst>
        </pc:spChg>
      </pc:sldChg>
      <pc:sldChg chg="modNotesTx">
        <pc:chgData name="Daniela Miranda" userId="a8bf3bb0-3c3c-42c5-81e2-ece0ae02ceb4" providerId="ADAL" clId="{22ACF91E-BC61-481D-8599-1BDC403769D0}" dt="2021-05-14T14:53:00.105" v="100" actId="20577"/>
        <pc:sldMkLst>
          <pc:docMk/>
          <pc:sldMk cId="1139528295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94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to Demo</a:t>
            </a:r>
          </a:p>
          <a:p>
            <a:r>
              <a:rPr lang="en-US" dirty="0"/>
              <a:t>Task for the attendees, add the solution to the repo : Modify the scraper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1848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outcome of </a:t>
            </a:r>
            <a:r>
              <a:rPr lang="en-US"/>
              <a:t>scrapy downloading on local machine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5191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aphics + Titles" userDrawn="1">
  <p:cSld name="Cover Graphics + Titl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 hasCustomPrompt="1"/>
          </p:nvPr>
        </p:nvSpPr>
        <p:spPr>
          <a:xfrm>
            <a:off x="5019456" y="639779"/>
            <a:ext cx="3534600" cy="27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Kennismaking</a:t>
            </a:r>
            <a:r>
              <a:rPr lang="en-US" dirty="0"/>
              <a:t> | 2021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8EDA52-F7A5-8241-B4EC-F747B5A81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05" y="3840175"/>
            <a:ext cx="4435751" cy="859053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US" dirty="0"/>
              <a:t>Welcome.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raphics + Titles" userDrawn="1">
  <p:cSld name="Cover Graphics + Title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 hasCustomPrompt="1"/>
          </p:nvPr>
        </p:nvSpPr>
        <p:spPr>
          <a:xfrm>
            <a:off x="5019456" y="639779"/>
            <a:ext cx="3534600" cy="27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Kennismaking</a:t>
            </a:r>
            <a:r>
              <a:rPr lang="en-US" dirty="0"/>
              <a:t> | 2021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8EDA52-F7A5-8241-B4EC-F747B5A81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705" y="3840175"/>
            <a:ext cx="4435751" cy="859053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US" dirty="0"/>
              <a:t>Welcome.</a:t>
            </a:r>
          </a:p>
        </p:txBody>
      </p:sp>
    </p:spTree>
    <p:extLst>
      <p:ext uri="{BB962C8B-B14F-4D97-AF65-F5344CB8AC3E}">
        <p14:creationId xmlns:p14="http://schemas.microsoft.com/office/powerpoint/2010/main" val="8670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tekst" preserve="1" userDrawn="1">
  <p:cSld name="Contentpage - black + title &amp;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21625" y="1722633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900" i="0" u="none" strike="noStrike" cap="none">
                <a:solidFill>
                  <a:schemeClr val="bg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5E56A-551F-F045-B5C9-FEA21E520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25" y="699693"/>
            <a:ext cx="4948200" cy="9937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 err="1"/>
              <a:t>Hoofdstuk</a:t>
            </a:r>
            <a:endParaRPr lang="en-NL" dirty="0"/>
          </a:p>
        </p:txBody>
      </p:sp>
      <p:sp>
        <p:nvSpPr>
          <p:cNvPr id="5" name="Google Shape;12;p2">
            <a:extLst>
              <a:ext uri="{FF2B5EF4-FFF2-40B4-BE49-F238E27FC236}">
                <a16:creationId xmlns:a16="http://schemas.microsoft.com/office/drawing/2014/main" id="{5A252804-F7D0-C645-9E5C-47203750FBB4}"/>
              </a:ext>
            </a:extLst>
          </p:cNvPr>
          <p:cNvSpPr txBox="1">
            <a:spLocks/>
          </p:cNvSpPr>
          <p:nvPr userDrawn="1"/>
        </p:nvSpPr>
        <p:spPr>
          <a:xfrm>
            <a:off x="5019456" y="639779"/>
            <a:ext cx="3534600" cy="27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b="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Kennismaking</a:t>
            </a:r>
            <a:r>
              <a:rPr lang="en-US" dirty="0">
                <a:solidFill>
                  <a:schemeClr val="bg1"/>
                </a:solidFill>
              </a:rPr>
              <a:t> | 2021</a:t>
            </a:r>
          </a:p>
        </p:txBody>
      </p:sp>
    </p:spTree>
    <p:extLst>
      <p:ext uri="{BB962C8B-B14F-4D97-AF65-F5344CB8AC3E}">
        <p14:creationId xmlns:p14="http://schemas.microsoft.com/office/powerpoint/2010/main" val="462150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creen" userDrawn="1">
  <p:cSld name="End screen Layout + Title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939EEA-2F83-D24F-89BB-BC14ECB94692}"/>
              </a:ext>
            </a:extLst>
          </p:cNvPr>
          <p:cNvSpPr txBox="1"/>
          <p:nvPr userDrawn="1"/>
        </p:nvSpPr>
        <p:spPr>
          <a:xfrm>
            <a:off x="9920177" y="346621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sp>
        <p:nvSpPr>
          <p:cNvPr id="3" name="Google Shape;31;p6">
            <a:extLst>
              <a:ext uri="{FF2B5EF4-FFF2-40B4-BE49-F238E27FC236}">
                <a16:creationId xmlns:a16="http://schemas.microsoft.com/office/drawing/2014/main" id="{EA290105-52BB-3D4E-B8EF-E958D44DB219}"/>
              </a:ext>
            </a:extLst>
          </p:cNvPr>
          <p:cNvSpPr txBox="1">
            <a:spLocks/>
          </p:cNvSpPr>
          <p:nvPr userDrawn="1"/>
        </p:nvSpPr>
        <p:spPr>
          <a:xfrm>
            <a:off x="583706" y="3032100"/>
            <a:ext cx="6485861" cy="89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7F5"/>
              </a:buClr>
              <a:buSzPts val="2200"/>
              <a:buFont typeface="DM Sans Medium"/>
              <a:buNone/>
              <a:defRPr sz="4800" b="1" i="0" u="none" strike="noStrike" cap="none">
                <a:solidFill>
                  <a:schemeClr val="bg1"/>
                </a:solidFill>
                <a:latin typeface="WORK SANS BOLD ROMAN" pitchFamily="2" charset="77"/>
                <a:ea typeface="WORK SANS BOLD ROMAN" pitchFamily="2" charset="77"/>
                <a:cs typeface="WORK SANS BOLD ROMAN" pitchFamily="2" charset="77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Thankyou.</a:t>
            </a:r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A9ADED99-B16A-A948-B330-4830225B0884}"/>
              </a:ext>
            </a:extLst>
          </p:cNvPr>
          <p:cNvSpPr txBox="1">
            <a:spLocks/>
          </p:cNvSpPr>
          <p:nvPr userDrawn="1"/>
        </p:nvSpPr>
        <p:spPr>
          <a:xfrm>
            <a:off x="583706" y="4097522"/>
            <a:ext cx="1767300" cy="41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b="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dirty="0" err="1">
                <a:solidFill>
                  <a:schemeClr val="bg1"/>
                </a:solidFill>
              </a:rPr>
              <a:t>Adresregel</a:t>
            </a:r>
            <a:r>
              <a:rPr lang="en-US" dirty="0">
                <a:solidFill>
                  <a:schemeClr val="bg1"/>
                </a:solidFill>
              </a:rPr>
              <a:t> 1</a:t>
            </a:r>
          </a:p>
          <a:p>
            <a:pPr algn="l"/>
            <a:r>
              <a:rPr lang="en-US" dirty="0" err="1">
                <a:solidFill>
                  <a:schemeClr val="bg1"/>
                </a:solidFill>
              </a:rPr>
              <a:t>Adresregel</a:t>
            </a:r>
            <a:r>
              <a:rPr lang="en-US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5" name="Google Shape;12;p2">
            <a:extLst>
              <a:ext uri="{FF2B5EF4-FFF2-40B4-BE49-F238E27FC236}">
                <a16:creationId xmlns:a16="http://schemas.microsoft.com/office/drawing/2014/main" id="{C253ADAA-7AA2-F548-B462-AC48A18B0026}"/>
              </a:ext>
            </a:extLst>
          </p:cNvPr>
          <p:cNvSpPr txBox="1">
            <a:spLocks/>
          </p:cNvSpPr>
          <p:nvPr userDrawn="1"/>
        </p:nvSpPr>
        <p:spPr>
          <a:xfrm>
            <a:off x="2351006" y="4097522"/>
            <a:ext cx="1767300" cy="41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b="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Contact 1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Contact 2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3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+ Titles" userDrawn="1">
  <p:cSld name="Cover Photo + Tit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A1E641-BC80-B64B-AB9B-FE281906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266" y="995289"/>
            <a:ext cx="4952655" cy="808111"/>
          </a:xfrm>
          <a:prstGeom prst="rect">
            <a:avLst/>
          </a:prstGeom>
        </p:spPr>
        <p:txBody>
          <a:bodyPr/>
          <a:lstStyle>
            <a:lvl1pPr>
              <a:defRPr sz="44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/>
              <a:t>Index</a:t>
            </a:r>
            <a:endParaRPr lang="en-NL" dirty="0"/>
          </a:p>
        </p:txBody>
      </p:sp>
      <p:sp>
        <p:nvSpPr>
          <p:cNvPr id="4" name="Google Shape;40;p8">
            <a:extLst>
              <a:ext uri="{FF2B5EF4-FFF2-40B4-BE49-F238E27FC236}">
                <a16:creationId xmlns:a16="http://schemas.microsoft.com/office/drawing/2014/main" id="{764B2C9A-ECC9-8543-9D17-01949A63667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3488266" y="2074605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1200" b="1" i="0" u="none" strike="noStrike" cap="none">
                <a:solidFill>
                  <a:schemeClr val="bg1"/>
                </a:solidFill>
                <a:latin typeface="WORK SANS BOLD ROMAN" pitchFamily="2" charset="77"/>
                <a:ea typeface="WORK SANS BOLD ROMAN" pitchFamily="2" charset="77"/>
                <a:cs typeface="WORK SANS BOLD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Hoofdstuk</a:t>
            </a:r>
            <a:r>
              <a:rPr lang="en-US" dirty="0"/>
              <a:t> 1</a:t>
            </a:r>
          </a:p>
          <a:p>
            <a:r>
              <a:rPr lang="en-US" dirty="0"/>
              <a:t>Sub 01</a:t>
            </a:r>
          </a:p>
          <a:p>
            <a:r>
              <a:rPr lang="en-US"/>
              <a:t>sub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857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+ Titles" preserve="1" userDrawn="1">
  <p:cSld name="Cover Photo + Tit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A1E641-BC80-B64B-AB9B-FE281906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266" y="995289"/>
            <a:ext cx="4952655" cy="808111"/>
          </a:xfrm>
          <a:prstGeom prst="rect">
            <a:avLst/>
          </a:prstGeom>
        </p:spPr>
        <p:txBody>
          <a:bodyPr/>
          <a:lstStyle>
            <a:lvl1pPr>
              <a:defRPr sz="44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/>
              <a:t>Index</a:t>
            </a:r>
            <a:endParaRPr lang="en-NL" dirty="0"/>
          </a:p>
        </p:txBody>
      </p:sp>
      <p:sp>
        <p:nvSpPr>
          <p:cNvPr id="4" name="Google Shape;40;p8">
            <a:extLst>
              <a:ext uri="{FF2B5EF4-FFF2-40B4-BE49-F238E27FC236}">
                <a16:creationId xmlns:a16="http://schemas.microsoft.com/office/drawing/2014/main" id="{764B2C9A-ECC9-8543-9D17-01949A63667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3488266" y="2074605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1200" b="1" i="0" u="none" strike="noStrike" cap="none">
                <a:solidFill>
                  <a:schemeClr val="bg1"/>
                </a:solidFill>
                <a:latin typeface="WORK SANS BOLD ROMAN" pitchFamily="2" charset="77"/>
                <a:ea typeface="WORK SANS BOLD ROMAN" pitchFamily="2" charset="77"/>
                <a:cs typeface="WORK SANS BOLD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Hoofdstuk</a:t>
            </a:r>
            <a:r>
              <a:rPr lang="en-US" dirty="0"/>
              <a:t> 1</a:t>
            </a:r>
          </a:p>
          <a:p>
            <a:r>
              <a:rPr lang="en-US" dirty="0"/>
              <a:t>Sub 01</a:t>
            </a:r>
          </a:p>
          <a:p>
            <a:r>
              <a:rPr lang="en-US"/>
              <a:t>sub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3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+ Titles" preserve="1" userDrawn="1">
  <p:cSld name="Chapter Layout + Tit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A1E641-BC80-B64B-AB9B-FE281906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222" y="3230489"/>
            <a:ext cx="7886700" cy="1458469"/>
          </a:xfrm>
          <a:prstGeom prst="rect">
            <a:avLst/>
          </a:prstGeom>
        </p:spPr>
        <p:txBody>
          <a:bodyPr/>
          <a:lstStyle>
            <a:lvl1pPr>
              <a:defRPr sz="44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 err="1"/>
              <a:t>Hoofdstukaanduiding</a:t>
            </a:r>
            <a:br>
              <a:rPr lang="en-GB" dirty="0"/>
            </a:br>
            <a:r>
              <a:rPr lang="en-GB" dirty="0"/>
              <a:t>over 2 regels.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2944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tekst" userDrawn="1">
  <p:cSld name="Contentpage - black - 2 + title &amp;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21625" y="2472538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900" i="0" u="none" strike="noStrike" cap="none">
                <a:solidFill>
                  <a:schemeClr val="bg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5E56A-551F-F045-B5C9-FEA21E520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25" y="1387734"/>
            <a:ext cx="6686018" cy="9937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 err="1"/>
              <a:t>Hoofdstuk</a:t>
            </a:r>
            <a:endParaRPr lang="en-N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tekst" preserve="1" userDrawn="1">
  <p:cSld name="Contentpage - plain + title &amp;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21625" y="2472538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900" i="0" u="none" strike="noStrike" cap="none">
                <a:solidFill>
                  <a:schemeClr val="tx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5E56A-551F-F045-B5C9-FEA21E520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25" y="1387734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tx1"/>
                </a:solidFill>
                <a:latin typeface="WORK SANS BOLD ROMAN" pitchFamily="2" charset="77"/>
              </a:defRPr>
            </a:lvl1pPr>
          </a:lstStyle>
          <a:p>
            <a:r>
              <a:rPr lang="en-GB" dirty="0" err="1"/>
              <a:t>Hoofdstuk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4711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+ Titles" preserve="1" userDrawn="1">
  <p:cSld name="Contentpage - plain + image &amp; 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4656591" y="-1"/>
            <a:ext cx="4487878" cy="51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Nunito Sans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1E9F9-113E-F84B-B14C-5E5DAB094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529" y="3175920"/>
            <a:ext cx="6356001" cy="1373409"/>
          </a:xfrm>
          <a:prstGeom prst="rect">
            <a:avLst/>
          </a:prstGeom>
        </p:spPr>
        <p:txBody>
          <a:bodyPr/>
          <a:lstStyle>
            <a:lvl1pPr>
              <a:defRPr sz="4400" b="1" i="0">
                <a:solidFill>
                  <a:schemeClr val="tx1"/>
                </a:solidFill>
                <a:latin typeface="WORK SANS BOLD ROMAN" pitchFamily="2" charset="77"/>
              </a:defRPr>
            </a:lvl1pPr>
          </a:lstStyle>
          <a:p>
            <a:r>
              <a:rPr lang="en-GB" dirty="0"/>
              <a:t>Korte quote</a:t>
            </a:r>
            <a:br>
              <a:rPr lang="en-GB" dirty="0"/>
            </a:br>
            <a:r>
              <a:rPr lang="en-GB" dirty="0" err="1"/>
              <a:t>naast</a:t>
            </a:r>
            <a:r>
              <a:rPr lang="en-GB" dirty="0"/>
              <a:t> </a:t>
            </a:r>
            <a:r>
              <a:rPr lang="en-GB" dirty="0" err="1"/>
              <a:t>img</a:t>
            </a:r>
            <a:r>
              <a:rPr lang="en-GB" dirty="0"/>
              <a:t>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925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tekst" preserve="1" userDrawn="1">
  <p:cSld name="Contentpage - white + title &amp;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621625" y="1722633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900" i="0" u="none" strike="noStrike" cap="none">
                <a:solidFill>
                  <a:schemeClr val="tx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5E56A-551F-F045-B5C9-FEA21E520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25" y="699693"/>
            <a:ext cx="4948200" cy="993775"/>
          </a:xfrm>
          <a:prstGeom prst="rect">
            <a:avLst/>
          </a:prstGeom>
        </p:spPr>
        <p:txBody>
          <a:bodyPr/>
          <a:lstStyle>
            <a:lvl1pPr>
              <a:defRPr sz="4800" b="1" i="0">
                <a:solidFill>
                  <a:schemeClr val="tx1"/>
                </a:solidFill>
                <a:latin typeface="WORK SANS BOLD ROMAN" pitchFamily="2" charset="77"/>
              </a:defRPr>
            </a:lvl1pPr>
          </a:lstStyle>
          <a:p>
            <a:r>
              <a:rPr lang="en-GB" dirty="0" err="1"/>
              <a:t>Hoofdstuk</a:t>
            </a:r>
            <a:endParaRPr lang="en-NL" dirty="0"/>
          </a:p>
        </p:txBody>
      </p:sp>
      <p:sp>
        <p:nvSpPr>
          <p:cNvPr id="5" name="Google Shape;12;p2">
            <a:extLst>
              <a:ext uri="{FF2B5EF4-FFF2-40B4-BE49-F238E27FC236}">
                <a16:creationId xmlns:a16="http://schemas.microsoft.com/office/drawing/2014/main" id="{5A252804-F7D0-C645-9E5C-47203750FBB4}"/>
              </a:ext>
            </a:extLst>
          </p:cNvPr>
          <p:cNvSpPr txBox="1">
            <a:spLocks/>
          </p:cNvSpPr>
          <p:nvPr userDrawn="1"/>
        </p:nvSpPr>
        <p:spPr>
          <a:xfrm>
            <a:off x="5019456" y="639779"/>
            <a:ext cx="3534600" cy="27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950"/>
              <a:buFont typeface="DM Sans"/>
              <a:buNone/>
              <a:defRPr sz="950" b="0" i="0" u="none" strike="noStrike" cap="none">
                <a:solidFill>
                  <a:schemeClr val="lt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Kennismaking</a:t>
            </a:r>
            <a:r>
              <a:rPr lang="en-US" dirty="0">
                <a:solidFill>
                  <a:schemeClr val="tx1"/>
                </a:solidFill>
              </a:rPr>
              <a:t> | 2021</a:t>
            </a:r>
          </a:p>
        </p:txBody>
      </p:sp>
    </p:spTree>
    <p:extLst>
      <p:ext uri="{BB962C8B-B14F-4D97-AF65-F5344CB8AC3E}">
        <p14:creationId xmlns:p14="http://schemas.microsoft.com/office/powerpoint/2010/main" val="856703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hoto + Titles" userDrawn="1">
  <p:cSld name="Cover Photo + Tit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A1E641-BC80-B64B-AB9B-FE28190674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88266" y="995289"/>
            <a:ext cx="4952655" cy="808111"/>
          </a:xfrm>
          <a:prstGeom prst="rect">
            <a:avLst/>
          </a:prstGeom>
        </p:spPr>
        <p:txBody>
          <a:bodyPr/>
          <a:lstStyle>
            <a:lvl1pPr>
              <a:defRPr sz="4400" b="1" i="0">
                <a:solidFill>
                  <a:schemeClr val="bg1"/>
                </a:solidFill>
                <a:latin typeface="WORK SANS BOLD ROMAN" pitchFamily="2" charset="77"/>
              </a:defRPr>
            </a:lvl1pPr>
          </a:lstStyle>
          <a:p>
            <a:r>
              <a:rPr lang="en-GB" dirty="0"/>
              <a:t>Index</a:t>
            </a:r>
            <a:endParaRPr lang="en-NL" dirty="0"/>
          </a:p>
        </p:txBody>
      </p:sp>
      <p:sp>
        <p:nvSpPr>
          <p:cNvPr id="4" name="Google Shape;40;p8">
            <a:extLst>
              <a:ext uri="{FF2B5EF4-FFF2-40B4-BE49-F238E27FC236}">
                <a16:creationId xmlns:a16="http://schemas.microsoft.com/office/drawing/2014/main" id="{764B2C9A-ECC9-8543-9D17-01949A636674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3488266" y="2074605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00"/>
              </a:spcBef>
              <a:spcAft>
                <a:spcPts val="0"/>
              </a:spcAft>
              <a:buSzPts val="900"/>
              <a:buFont typeface="DM Sans"/>
              <a:buNone/>
              <a:defRPr sz="1200" b="1" i="0" u="none" strike="noStrike" cap="none">
                <a:solidFill>
                  <a:schemeClr val="bg1"/>
                </a:solidFill>
                <a:latin typeface="WORK SANS BOLD ROMAN" pitchFamily="2" charset="77"/>
                <a:ea typeface="WORK SANS BOLD ROMAN" pitchFamily="2" charset="77"/>
                <a:cs typeface="WORK SANS BOLD ROMAN" pitchFamily="2" charset="77"/>
                <a:sym typeface="DM Sans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Hoofdstuk</a:t>
            </a:r>
            <a:r>
              <a:rPr lang="en-US" dirty="0"/>
              <a:t> 1</a:t>
            </a:r>
          </a:p>
          <a:p>
            <a:r>
              <a:rPr lang="en-US" dirty="0"/>
              <a:t>Sub 01</a:t>
            </a:r>
          </a:p>
          <a:p>
            <a:r>
              <a:rPr lang="en-US"/>
              <a:t>sub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51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4.sv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A5D89FAF-5081-EE40-BAFB-87765CBEA0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76643" y="-1080836"/>
            <a:ext cx="6384472" cy="6384472"/>
          </a:xfrm>
          <a:prstGeom prst="rect">
            <a:avLst/>
          </a:prstGeom>
        </p:spPr>
      </p:pic>
      <p:pic>
        <p:nvPicPr>
          <p:cNvPr id="13" name="Google Shape;10;p1">
            <a:extLst>
              <a:ext uri="{FF2B5EF4-FFF2-40B4-BE49-F238E27FC236}">
                <a16:creationId xmlns:a16="http://schemas.microsoft.com/office/drawing/2014/main" id="{7E6B3BC9-E4D6-A14F-9A07-8C2324996EBB}"/>
              </a:ext>
            </a:extLst>
          </p:cNvPr>
          <p:cNvPicPr preferRelativeResize="0"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82731" y="3920630"/>
            <a:ext cx="1586179" cy="7930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53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A1CC3F-38F0-274D-B666-1084CEDFD0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76643" y="-1080836"/>
            <a:ext cx="6384472" cy="6384472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46AFA17D-3235-4643-93FF-08AA0928B344}"/>
              </a:ext>
            </a:extLst>
          </p:cNvPr>
          <p:cNvPicPr preferRelativeResize="0"/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323" r="67717" b="15600"/>
          <a:stretch/>
        </p:blipFill>
        <p:spPr>
          <a:xfrm>
            <a:off x="8009712" y="4100036"/>
            <a:ext cx="512063" cy="468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0689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CA1CC3F-38F0-274D-B666-1084CEDFD0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76643" y="-1080836"/>
            <a:ext cx="6384472" cy="6384472"/>
          </a:xfrm>
          <a:prstGeom prst="rect">
            <a:avLst/>
          </a:prstGeom>
        </p:spPr>
      </p:pic>
      <p:pic>
        <p:nvPicPr>
          <p:cNvPr id="7" name="Google Shape;10;p1">
            <a:extLst>
              <a:ext uri="{FF2B5EF4-FFF2-40B4-BE49-F238E27FC236}">
                <a16:creationId xmlns:a16="http://schemas.microsoft.com/office/drawing/2014/main" id="{46AFA17D-3235-4643-93FF-08AA0928B344}"/>
              </a:ext>
            </a:extLst>
          </p:cNvPr>
          <p:cNvPicPr preferRelativeResize="0"/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323" r="67717" b="15600"/>
          <a:stretch/>
        </p:blipFill>
        <p:spPr>
          <a:xfrm>
            <a:off x="8009712" y="4100036"/>
            <a:ext cx="512063" cy="468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4511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;p1">
            <a:extLst>
              <a:ext uri="{FF2B5EF4-FFF2-40B4-BE49-F238E27FC236}">
                <a16:creationId xmlns:a16="http://schemas.microsoft.com/office/drawing/2014/main" id="{22896F9B-E69C-D74C-83EF-CD64760723D1}"/>
              </a:ext>
            </a:extLst>
          </p:cNvPr>
          <p:cNvPicPr preferRelativeResize="0"/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5323" r="67717" b="15600"/>
          <a:stretch/>
        </p:blipFill>
        <p:spPr>
          <a:xfrm>
            <a:off x="583706" y="612119"/>
            <a:ext cx="512063" cy="4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862B150-9178-2442-8885-3864B6E62F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8950" y="263471"/>
            <a:ext cx="3260954" cy="385990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14C493-E75A-0442-A594-F1A8551121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0906" y="-2202555"/>
            <a:ext cx="5143500" cy="51435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0;p1">
            <a:extLst>
              <a:ext uri="{FF2B5EF4-FFF2-40B4-BE49-F238E27FC236}">
                <a16:creationId xmlns:a16="http://schemas.microsoft.com/office/drawing/2014/main" id="{22896F9B-E69C-D74C-83EF-CD64760723D1}"/>
              </a:ext>
            </a:extLst>
          </p:cNvPr>
          <p:cNvPicPr preferRelativeResize="0"/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323" r="67717" b="15600"/>
          <a:stretch/>
        </p:blipFill>
        <p:spPr>
          <a:xfrm>
            <a:off x="583706" y="612119"/>
            <a:ext cx="512063" cy="468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6088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5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;p1">
            <a:extLst>
              <a:ext uri="{FF2B5EF4-FFF2-40B4-BE49-F238E27FC236}">
                <a16:creationId xmlns:a16="http://schemas.microsoft.com/office/drawing/2014/main" id="{ED530D53-C120-E143-B8C0-6D3C30F4A637}"/>
              </a:ext>
            </a:extLst>
          </p:cNvPr>
          <p:cNvPicPr preferRelativeResize="0"/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25323" r="67717" b="15600"/>
          <a:stretch/>
        </p:blipFill>
        <p:spPr>
          <a:xfrm>
            <a:off x="8009712" y="4100036"/>
            <a:ext cx="512063" cy="4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B8ECEB8-590B-EF4A-9D7A-C4E2D15E563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-2509555" y="-1770558"/>
            <a:ext cx="6384472" cy="63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888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68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;p1">
            <a:extLst>
              <a:ext uri="{FF2B5EF4-FFF2-40B4-BE49-F238E27FC236}">
                <a16:creationId xmlns:a16="http://schemas.microsoft.com/office/drawing/2014/main" id="{ED530D53-C120-E143-B8C0-6D3C30F4A637}"/>
              </a:ext>
            </a:extLst>
          </p:cNvPr>
          <p:cNvPicPr preferRelativeResize="0"/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5323" r="67717" b="15600"/>
          <a:stretch/>
        </p:blipFill>
        <p:spPr>
          <a:xfrm>
            <a:off x="8009712" y="4100036"/>
            <a:ext cx="512063" cy="4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B8ECEB8-590B-EF4A-9D7A-C4E2D15E563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-2509555" y="-1770558"/>
            <a:ext cx="6384472" cy="63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915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634" y="4344042"/>
            <a:ext cx="2299610" cy="3696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78B0D3B-73FA-0248-A019-015FE59BC0A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76643" y="-1073279"/>
            <a:ext cx="6384472" cy="6384472"/>
          </a:xfrm>
          <a:prstGeom prst="rect">
            <a:avLst/>
          </a:prstGeom>
        </p:spPr>
      </p:pic>
      <p:pic>
        <p:nvPicPr>
          <p:cNvPr id="9" name="Google Shape;10;p1">
            <a:extLst>
              <a:ext uri="{FF2B5EF4-FFF2-40B4-BE49-F238E27FC236}">
                <a16:creationId xmlns:a16="http://schemas.microsoft.com/office/drawing/2014/main" id="{56272ECD-FA40-5044-B5A2-53B658A74BFB}"/>
              </a:ext>
            </a:extLst>
          </p:cNvPr>
          <p:cNvPicPr preferRelativeResize="0"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982731" y="3920630"/>
            <a:ext cx="1586179" cy="7930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447320-4CD4-2145-9318-0D9284003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secure.meetupstatic.com/photos/event/e/5/8/9/highres_49583876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850" y="163010"/>
            <a:ext cx="5972526" cy="335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135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scrapy.org/en/latest/_images/scrapy_architectur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7" y="643297"/>
            <a:ext cx="6445627" cy="43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3630930" y="2545080"/>
            <a:ext cx="1943100" cy="108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8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scrapy.org/en/latest/_images/scrapy_architectur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7" y="643297"/>
            <a:ext cx="6445627" cy="43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3600450" y="3779520"/>
            <a:ext cx="1943100" cy="108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7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scrapy.org/en/latest/_images/scrapy_architecture_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7" y="643297"/>
            <a:ext cx="6445627" cy="43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6061710" y="2545080"/>
            <a:ext cx="1943100" cy="108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2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Textfile</a:t>
            </a:r>
            <a:r>
              <a:rPr lang="nl-NL" dirty="0"/>
              <a:t> on </a:t>
            </a:r>
            <a:r>
              <a:rPr lang="nl-NL" dirty="0" err="1"/>
              <a:t>local</a:t>
            </a:r>
            <a:r>
              <a:rPr lang="nl-NL" dirty="0"/>
              <a:t> machine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Store </a:t>
            </a:r>
            <a:r>
              <a:rPr lang="nl-NL" dirty="0" err="1"/>
              <a:t>it</a:t>
            </a:r>
            <a:r>
              <a:rPr lang="nl-NL" dirty="0"/>
              <a:t> on a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DS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on a team.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teammates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scraped</a:t>
            </a:r>
            <a:r>
              <a:rPr lang="nl-NL" dirty="0"/>
              <a:t> data?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One</a:t>
            </a:r>
            <a:r>
              <a:rPr lang="nl-NL" dirty="0"/>
              <a:t> drive -&gt;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has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manage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If</a:t>
            </a:r>
            <a:r>
              <a:rPr lang="nl-NL" dirty="0"/>
              <a:t> company </a:t>
            </a:r>
            <a:r>
              <a:rPr lang="nl-NL" dirty="0" err="1"/>
              <a:t>works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, high </a:t>
            </a:r>
            <a:r>
              <a:rPr lang="nl-NL" dirty="0" err="1"/>
              <a:t>probability</a:t>
            </a:r>
            <a:r>
              <a:rPr lang="nl-NL" dirty="0"/>
              <a:t> </a:t>
            </a:r>
            <a:r>
              <a:rPr lang="nl-NL" dirty="0" err="1"/>
              <a:t>opf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Storage,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cheapest</a:t>
            </a:r>
            <a:r>
              <a:rPr lang="nl-NL" dirty="0"/>
              <a:t> way </a:t>
            </a:r>
            <a:r>
              <a:rPr lang="nl-NL" dirty="0" err="1"/>
              <a:t>to</a:t>
            </a:r>
            <a:r>
              <a:rPr lang="nl-NL" dirty="0"/>
              <a:t> store info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Intro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blob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type of </a:t>
            </a:r>
            <a:r>
              <a:rPr lang="nl-NL" dirty="0" err="1"/>
              <a:t>Azure</a:t>
            </a:r>
            <a:r>
              <a:rPr lang="nl-NL" dirty="0"/>
              <a:t>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Storing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622927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Blob</a:t>
            </a:r>
            <a:r>
              <a:rPr lang="nl-NL" dirty="0"/>
              <a:t> Storage?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Microsoft </a:t>
            </a:r>
            <a:r>
              <a:rPr lang="nl-NL" dirty="0" err="1"/>
              <a:t>Azure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Blob</a:t>
            </a:r>
            <a:r>
              <a:rPr lang="nl-NL" dirty="0"/>
              <a:t> Storage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9342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What</a:t>
            </a:r>
            <a:r>
              <a:rPr lang="nl-NL" sz="3200" dirty="0"/>
              <a:t> is a </a:t>
            </a:r>
            <a:r>
              <a:rPr lang="nl-NL" sz="3200" dirty="0" err="1"/>
              <a:t>Blob</a:t>
            </a:r>
            <a:r>
              <a:rPr lang="nl-NL" sz="3200" dirty="0"/>
              <a:t> storage?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150062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Microsoft </a:t>
            </a:r>
            <a:r>
              <a:rPr lang="nl-NL" sz="3200" dirty="0" err="1"/>
              <a:t>Azure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2586375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serverless</a:t>
            </a:r>
            <a:r>
              <a:rPr lang="nl-NL" dirty="0"/>
              <a:t>, </a:t>
            </a:r>
            <a:r>
              <a:rPr lang="nl-NL" dirty="0" err="1"/>
              <a:t>lightweight</a:t>
            </a:r>
            <a:r>
              <a:rPr lang="nl-NL" dirty="0"/>
              <a:t>, </a:t>
            </a:r>
            <a:r>
              <a:rPr lang="nl-NL" dirty="0" err="1"/>
              <a:t>language</a:t>
            </a:r>
            <a:r>
              <a:rPr lang="nl-NL" dirty="0"/>
              <a:t> independent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“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allows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systems logic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readily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blocks</a:t>
            </a:r>
            <a:r>
              <a:rPr lang="nl-NL" dirty="0"/>
              <a:t> of code, these code </a:t>
            </a:r>
            <a:r>
              <a:rPr lang="nl-NL" dirty="0" err="1"/>
              <a:t>blocks</a:t>
            </a:r>
            <a:r>
              <a:rPr lang="nl-NL" dirty="0"/>
              <a:t> are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Azure</a:t>
            </a:r>
            <a:r>
              <a:rPr lang="nl-NL" sz="3200" dirty="0"/>
              <a:t> </a:t>
            </a:r>
            <a:r>
              <a:rPr lang="nl-NL" sz="3200" dirty="0" err="1"/>
              <a:t>functions</a:t>
            </a:r>
            <a:endParaRPr lang="en-NL" sz="3200" dirty="0"/>
          </a:p>
        </p:txBody>
      </p:sp>
      <p:pic>
        <p:nvPicPr>
          <p:cNvPr id="4098" name="Picture 2" descr="Python Azure Function with Visual Studio Code | r-vm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13"/>
          <a:stretch/>
        </p:blipFill>
        <p:spPr bwMode="auto">
          <a:xfrm>
            <a:off x="3082290" y="3672503"/>
            <a:ext cx="2979420" cy="105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1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25" y="1931518"/>
            <a:ext cx="5359680" cy="172740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2 </a:t>
            </a:r>
            <a:r>
              <a:rPr lang="nl-NL" sz="1200" dirty="0" err="1"/>
              <a:t>additional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r>
              <a:rPr lang="nl-NL" sz="1200" dirty="0"/>
              <a:t> of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function</a:t>
            </a:r>
            <a:r>
              <a:rPr lang="nl-NL" sz="1200" dirty="0"/>
              <a:t>: Triggers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Bindings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sz="1200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 txBox="1">
            <a:spLocks/>
          </p:cNvSpPr>
          <p:nvPr/>
        </p:nvSpPr>
        <p:spPr>
          <a:xfrm>
            <a:off x="1033105" y="2236318"/>
            <a:ext cx="4948200" cy="17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M Sans"/>
              <a:buNone/>
              <a:defRPr sz="900" b="0" i="0" u="none" strike="noStrike" cap="none">
                <a:solidFill>
                  <a:schemeClr val="tx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Triggers: </a:t>
            </a:r>
            <a:r>
              <a:rPr lang="nl-NL" sz="1200" dirty="0" err="1"/>
              <a:t>determines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way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function</a:t>
            </a:r>
            <a:r>
              <a:rPr lang="nl-NL" sz="1200" dirty="0"/>
              <a:t> </a:t>
            </a:r>
            <a:r>
              <a:rPr lang="nl-NL" sz="1200" dirty="0" err="1"/>
              <a:t>will</a:t>
            </a:r>
            <a:r>
              <a:rPr lang="nl-NL" sz="1200" dirty="0"/>
              <a:t> </a:t>
            </a:r>
            <a:r>
              <a:rPr lang="nl-NL" sz="1200" dirty="0" err="1"/>
              <a:t>execute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Bindings</a:t>
            </a:r>
            <a:r>
              <a:rPr lang="nl-NL" sz="1200" dirty="0"/>
              <a:t>: </a:t>
            </a:r>
            <a:r>
              <a:rPr lang="nl-NL" sz="1200" dirty="0" err="1"/>
              <a:t>determines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input </a:t>
            </a:r>
            <a:r>
              <a:rPr lang="nl-NL" sz="1200" dirty="0" err="1"/>
              <a:t>and</a:t>
            </a:r>
            <a:r>
              <a:rPr lang="nl-NL" sz="1200" dirty="0"/>
              <a:t> output of </a:t>
            </a:r>
            <a:r>
              <a:rPr lang="nl-NL" sz="1200" dirty="0" err="1"/>
              <a:t>my</a:t>
            </a:r>
            <a:r>
              <a:rPr lang="nl-NL" sz="1200" dirty="0"/>
              <a:t> </a:t>
            </a:r>
            <a:r>
              <a:rPr lang="nl-NL" sz="1200" dirty="0" err="1"/>
              <a:t>function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sz="1200" dirty="0"/>
          </a:p>
        </p:txBody>
      </p:sp>
      <p:pic>
        <p:nvPicPr>
          <p:cNvPr id="10242" name="Picture 2" descr="https://grapecitycontentcdn.azureedge.net/blogs/grapecity/20181112-an-introduction-to-azure-functions-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230" y="3100018"/>
            <a:ext cx="4701540" cy="15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24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grapecitycontentcdn.azureedge.net/blogs/grapecity/20181112-an-introduction-to-azure-functions-/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r="55186"/>
          <a:stretch/>
        </p:blipFill>
        <p:spPr bwMode="auto">
          <a:xfrm>
            <a:off x="640080" y="1347418"/>
            <a:ext cx="762000" cy="15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rapecitycontentcdn.azureedge.net/blogs/grapecity/20181112-an-introduction-to-azure-functions-/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6" r="31524"/>
          <a:stretch/>
        </p:blipFill>
        <p:spPr bwMode="auto">
          <a:xfrm>
            <a:off x="689610" y="3023818"/>
            <a:ext cx="662940" cy="15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0345" y="1923898"/>
            <a:ext cx="4948200" cy="30114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Blob</a:t>
            </a:r>
            <a:r>
              <a:rPr lang="nl-NL" sz="1200" dirty="0"/>
              <a:t> storage trigger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sz="1200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 txBox="1">
            <a:spLocks/>
          </p:cNvSpPr>
          <p:nvPr/>
        </p:nvSpPr>
        <p:spPr>
          <a:xfrm>
            <a:off x="1810345" y="3495783"/>
            <a:ext cx="4948200" cy="30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DM Sans"/>
              <a:buNone/>
              <a:defRPr sz="900" b="0" i="0" u="none" strike="noStrike" cap="none">
                <a:solidFill>
                  <a:schemeClr val="tx1"/>
                </a:solidFill>
                <a:latin typeface="WORK SANS REGULAR ROMAN" pitchFamily="2" charset="77"/>
                <a:ea typeface="WORK SANS REGULAR ROMAN" pitchFamily="2" charset="77"/>
                <a:cs typeface="WORK SANS REGULAR ROMAN" pitchFamily="2" charset="77"/>
                <a:sym typeface="DM Sans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888888"/>
                </a:solidFill>
                <a:latin typeface="Volkhov"/>
                <a:ea typeface="Volkhov"/>
                <a:cs typeface="Volkhov"/>
                <a:sym typeface="Volkhov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Text</a:t>
            </a:r>
            <a:r>
              <a:rPr lang="nl-NL" sz="1200" dirty="0"/>
              <a:t> file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sz="1200" dirty="0"/>
          </a:p>
        </p:txBody>
      </p:sp>
      <p:sp>
        <p:nvSpPr>
          <p:cNvPr id="4" name="Pijl-rechts 3"/>
          <p:cNvSpPr/>
          <p:nvPr/>
        </p:nvSpPr>
        <p:spPr>
          <a:xfrm>
            <a:off x="3619500" y="3234552"/>
            <a:ext cx="1058585" cy="823603"/>
          </a:xfrm>
          <a:prstGeom prst="rightArrow">
            <a:avLst/>
          </a:prstGeom>
          <a:noFill/>
          <a:ln w="571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ttp://res.cloudinary.com/dyd911kmh/image/upload/f_auto,q_auto:best/v1530034087/Dried_atcw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834899"/>
            <a:ext cx="36671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Daniela Mira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70" y="816644"/>
            <a:ext cx="1843660" cy="18436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ttachment.outlook.live.net/owa/MSA%3Adominik.kriska%40outlook.com/service.svc/s/GetAttachmentThumbnail?id=AQMkADAwATM3ZmYAZS1mZTFmLTM2MDAALTAwAi0wMAoARgAAA3Y7oYOhRU1GviloVhG6sekHAHPAxg9UxlpOlbcVtbfTq9cAAAIBDAAAAHPAxg9UxlpOlbcVtbfTq9cAA4IdbgMAAAABEgAQAHifMMbAjUdCgQFXy0tS5k4%3D&amp;thumbnailType=2&amp;isc=1&amp;token=eyJhbGciOiJSUzI1NiIsImtpZCI6IjMwODE3OUNFNUY0QjUyRTc4QjJEQjg5NjZCQUY0RUNDMzcyN0FFRUUiLCJ0eXAiOiJKV1QiLCJ4NXQiOiJNSUY1emw5TFV1ZUxMYmlXYTY5T3pEY25ydTQifQ.eyJvcmlnaW4iOiJodHRwczovL291dGxvb2subGl2ZS5jb20iLCJ1YyI6IjI3MzgzMmYwYTc2NjQxYzFhNGVmODYwYzM0NDI4MWNiIiwidmVyIjoiRXhjaGFuZ2UuQ2FsbGJhY2suVjEiLCJhcHBjdHhzZW5kZXIiOiJPd2FEb3dubG9hZEA4NGRmOWU3Zi1lOWY2LTQwYWYtYjQzNS1hYWFhYWFhYWFhYWEiLCJpc3NyaW5nIjoiV1ciLCJhcHBjdHgiOiJ7XCJtc2V4Y2hwcm90XCI6XCJvd2FcIixcInB1aWRcIjpcIjk4NTE1ODA5MjAxMTAwOFwiLFwic2NvcGVcIjpcIk93YURvd25sb2FkXCIsXCJvaWRcIjpcIjAwMDM3ZmZlLWZlMWYtMzYwMC0wMDAwLTAwMDAwMDAwMDAwMFwiLFwicHJpbWFyeXNpZFwiOlwiUy0xLTI4MjctMjI5Mzc0LTQyNjM0NTgzMDRcIn0iLCJuYmYiOjE2MjA5Mjk5MTMsImV4cCI6MTYyMDkzMDUxMywiaXNzIjoiMDAwMDAwMDItMDAwMC0wZmYxLWNlMDAtMDAwMDAwMDAwMDAwQDg0ZGY5ZTdmLWU5ZjYtNDBhZi1iNDM1LWFhYWFhYWFhYWFhYSIsImF1ZCI6IjAwMDAwMDAyLTAwMDAtMGZmMS1jZTAwLTAwMDAwMDAwMDAwMC9hdHRhY2htZW50Lm91dGxvb2subGl2ZS5uZXRAODRkZjllN2YtZTlmNi00MGFmLWI0MzUtYWFhYWFhYWFhYWFhIiwiaGFwcCI6Im93YSJ9.C3_OVUD4eev6dhHLuKDCNhFUssad2bq0ckpgTuZlbn4lkgNYPPdu-6M_q6sWLj0k1zTNLR5Tg_GDN-HG9i54Q5onBfpnrfys33DZSYKTx_1pilndYNy10wW6BMIzjDBB6ZVFiPEWa5olXbIUYfdA3zg2A3kcQ8oLRehd3pJb_tW0Kwmi9DCoCaB4kdyktpEGegWRibOhcEp4tudAiUkWad4LOmlmrbtw71HmAbJMA-uSyCD48Eki7Ja2MZ59kMff_lHVSNDr-1fDhNIy4pciMGyU9CDX2II8KTZFZ5fmltfOdrjDuCjVRmFDVxIWbZ3qsATXeWVuPk-Imc2L69l-cg&amp;X-OWA-CANARY=iToIpy5wW024x11LpQgv5ACmSBY8FtkYAV5xd59eDZ_dIL0w2eHK7a_mG_7HjQLRvxUGrSUD4UQ.&amp;owa=outlook.live.com&amp;scriptVer=20210412005.10&amp;animation=tr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72" y="4037843"/>
            <a:ext cx="2163773" cy="52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4194332" y="2871137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Hello!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3650868" y="3226532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 am Daniela Miranda 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2586185" y="3551150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and I’m here because I’m passionate about Data</a:t>
            </a:r>
          </a:p>
        </p:txBody>
      </p:sp>
      <p:pic>
        <p:nvPicPr>
          <p:cNvPr id="2056" name="Picture 8" descr="https://upload.wikimedia.org/wikipedia/commons/thumb/2/21/Flag_of_Colombia.svg/255px-Flag_of_Colombia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94" y="4144111"/>
            <a:ext cx="471534" cy="3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9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Wordcloud</a:t>
            </a:r>
            <a:r>
              <a:rPr lang="nl-NL" dirty="0"/>
              <a:t>?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generate</a:t>
            </a:r>
            <a:r>
              <a:rPr lang="nl-NL" dirty="0"/>
              <a:t> a </a:t>
            </a:r>
            <a:r>
              <a:rPr lang="nl-NL" dirty="0" err="1"/>
              <a:t>Wordcloud</a:t>
            </a:r>
            <a:r>
              <a:rPr lang="nl-NL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Wordcloud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46523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Collection of clusters of </a:t>
            </a:r>
            <a:r>
              <a:rPr lang="nl-NL" dirty="0" err="1"/>
              <a:t>words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Basically</a:t>
            </a:r>
            <a:r>
              <a:rPr lang="nl-NL" dirty="0"/>
              <a:t> a </a:t>
            </a:r>
            <a:r>
              <a:rPr lang="nl-NL" dirty="0" err="1"/>
              <a:t>visualization</a:t>
            </a:r>
            <a:r>
              <a:rPr lang="nl-NL" dirty="0"/>
              <a:t> of </a:t>
            </a:r>
            <a:r>
              <a:rPr lang="nl-NL" dirty="0" err="1"/>
              <a:t>text</a:t>
            </a:r>
            <a:r>
              <a:rPr lang="nl-NL" dirty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What</a:t>
            </a:r>
            <a:r>
              <a:rPr lang="nl-NL" sz="3200" dirty="0"/>
              <a:t> is a </a:t>
            </a:r>
            <a:r>
              <a:rPr lang="nl-NL" sz="3200" dirty="0" err="1"/>
              <a:t>Wordcloud</a:t>
            </a:r>
            <a:r>
              <a:rPr lang="nl-NL" sz="3200" dirty="0"/>
              <a:t>?</a:t>
            </a:r>
            <a:endParaRPr lang="en-NL" sz="3200" dirty="0"/>
          </a:p>
        </p:txBody>
      </p:sp>
      <p:pic>
        <p:nvPicPr>
          <p:cNvPr id="4" name="Picture 2" descr="http://res.cloudinary.com/dyd911kmh/image/upload/f_auto,q_auto:best/v1530034087/Dried_atcw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22" y="2141479"/>
            <a:ext cx="4874338" cy="25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076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How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generate</a:t>
            </a:r>
            <a:r>
              <a:rPr lang="nl-NL" sz="3200" dirty="0"/>
              <a:t> a </a:t>
            </a:r>
            <a:r>
              <a:rPr lang="nl-NL" sz="3200" dirty="0" err="1"/>
              <a:t>Wordcloud</a:t>
            </a:r>
            <a:r>
              <a:rPr lang="nl-NL" sz="3200" dirty="0"/>
              <a:t>?</a:t>
            </a:r>
            <a:endParaRPr lang="en-NL" sz="3200" dirty="0"/>
          </a:p>
        </p:txBody>
      </p:sp>
      <p:sp>
        <p:nvSpPr>
          <p:cNvPr id="4" name="Onderti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23200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CDEC72-9D8A-5841-9F95-41B62D6D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Time</a:t>
            </a:r>
            <a:endParaRPr lang="en-NL" dirty="0"/>
          </a:p>
        </p:txBody>
      </p:sp>
      <p:pic>
        <p:nvPicPr>
          <p:cNvPr id="12290" name="Picture 2" descr="https://cdn.shopify.com/s/files/1/1705/6595/products/web_programming_service_1024x1024_3973f558-046d-458e-b7d9-2a052866c4c8_1024x1024.jpeg?v=156891013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7" r="9639"/>
          <a:stretch/>
        </p:blipFill>
        <p:spPr bwMode="auto">
          <a:xfrm>
            <a:off x="4382705" y="160654"/>
            <a:ext cx="5195636" cy="50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53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9D08-7F7B-4949-979D-40EE533BE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Index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BB445-44D0-C948-A09A-83CC60F47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1- Web </a:t>
            </a:r>
            <a:r>
              <a:rPr lang="nl-NL" dirty="0" err="1"/>
              <a:t>Scraping</a:t>
            </a:r>
            <a:r>
              <a:rPr lang="nl-NL" dirty="0"/>
              <a:t> (</a:t>
            </a:r>
            <a:r>
              <a:rPr lang="nl-NL" dirty="0" err="1"/>
              <a:t>generating</a:t>
            </a:r>
            <a:r>
              <a:rPr lang="nl-NL" dirty="0"/>
              <a:t> output)</a:t>
            </a:r>
          </a:p>
          <a:p>
            <a:endParaRPr lang="nl-NL" dirty="0"/>
          </a:p>
          <a:p>
            <a:r>
              <a:rPr lang="nl-NL" dirty="0"/>
              <a:t>2- </a:t>
            </a:r>
            <a:r>
              <a:rPr lang="nl-NL" dirty="0" err="1"/>
              <a:t>Blob</a:t>
            </a:r>
            <a:r>
              <a:rPr lang="nl-NL" dirty="0"/>
              <a:t> Storage (storing </a:t>
            </a:r>
            <a:r>
              <a:rPr lang="nl-NL" dirty="0" err="1"/>
              <a:t>the</a:t>
            </a:r>
            <a:r>
              <a:rPr lang="nl-NL" dirty="0"/>
              <a:t> output)</a:t>
            </a:r>
          </a:p>
          <a:p>
            <a:endParaRPr lang="nl-NL" dirty="0"/>
          </a:p>
          <a:p>
            <a:r>
              <a:rPr lang="nl-NL" dirty="0"/>
              <a:t>3- </a:t>
            </a:r>
            <a:r>
              <a:rPr lang="nl-NL" dirty="0" err="1"/>
              <a:t>Wordcloud</a:t>
            </a:r>
            <a:r>
              <a:rPr lang="nl-NL" dirty="0"/>
              <a:t> (</a:t>
            </a:r>
            <a:r>
              <a:rPr lang="nl-NL" dirty="0" err="1"/>
              <a:t>convert</a:t>
            </a:r>
            <a:r>
              <a:rPr lang="nl-NL" dirty="0"/>
              <a:t> output </a:t>
            </a:r>
            <a:r>
              <a:rPr lang="nl-NL" dirty="0" err="1"/>
              <a:t>into</a:t>
            </a:r>
            <a:r>
              <a:rPr lang="nl-NL" dirty="0"/>
              <a:t> a </a:t>
            </a:r>
            <a:r>
              <a:rPr lang="nl-NL" dirty="0" err="1"/>
              <a:t>wordcloud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650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/>
              <a:t>Common </a:t>
            </a:r>
            <a:r>
              <a:rPr lang="nl-NL" dirty="0" err="1"/>
              <a:t>uses</a:t>
            </a:r>
            <a:endParaRPr lang="en-NL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/>
              <a:t>Benefits 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/>
              <a:t>Scrapy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library</a:t>
            </a:r>
            <a:endParaRPr lang="en-NL" dirty="0"/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store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Web </a:t>
            </a:r>
            <a:r>
              <a:rPr lang="nl-NL" dirty="0" err="1"/>
              <a:t>Scraping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46989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Common </a:t>
            </a:r>
            <a:r>
              <a:rPr lang="nl-NL" dirty="0" err="1">
                <a:solidFill>
                  <a:srgbClr val="FF0000"/>
                </a:solidFill>
              </a:rPr>
              <a:t>uses</a:t>
            </a:r>
            <a:r>
              <a:rPr lang="nl-NL" dirty="0">
                <a:solidFill>
                  <a:srgbClr val="FF0000"/>
                </a:solidFill>
              </a:rPr>
              <a:t> of web </a:t>
            </a:r>
            <a:r>
              <a:rPr lang="nl-NL" dirty="0" err="1">
                <a:solidFill>
                  <a:srgbClr val="FF0000"/>
                </a:solidFill>
              </a:rPr>
              <a:t>scraping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Common </a:t>
            </a:r>
            <a:r>
              <a:rPr lang="nl-NL" sz="3200" dirty="0" err="1"/>
              <a:t>uses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415761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What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the</a:t>
            </a:r>
            <a:r>
              <a:rPr lang="nl-NL" dirty="0">
                <a:solidFill>
                  <a:srgbClr val="FF0000"/>
                </a:solidFill>
              </a:rPr>
              <a:t> benefits of web </a:t>
            </a:r>
            <a:r>
              <a:rPr lang="nl-NL" dirty="0" err="1">
                <a:solidFill>
                  <a:srgbClr val="FF0000"/>
                </a:solidFill>
              </a:rPr>
              <a:t>scraping</a:t>
            </a:r>
            <a:r>
              <a:rPr lang="nl-NL" dirty="0">
                <a:solidFill>
                  <a:srgbClr val="FF0000"/>
                </a:solidFill>
              </a:rPr>
              <a:t>?</a:t>
            </a:r>
            <a:endParaRPr lang="en-NL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/>
              <a:t>Benefits</a:t>
            </a:r>
            <a:endParaRPr lang="en-NL" sz="3200" dirty="0"/>
          </a:p>
        </p:txBody>
      </p:sp>
    </p:spTree>
    <p:extLst>
      <p:ext uri="{BB962C8B-B14F-4D97-AF65-F5344CB8AC3E}">
        <p14:creationId xmlns:p14="http://schemas.microsoft.com/office/powerpoint/2010/main" val="318599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A2BFBD3-7856-DC46-B704-602CB6AEA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625" y="2472538"/>
            <a:ext cx="4948200" cy="45209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A </a:t>
            </a:r>
            <a:r>
              <a:rPr lang="nl-NL" sz="1200" dirty="0" err="1"/>
              <a:t>framework</a:t>
            </a:r>
            <a:r>
              <a:rPr lang="nl-NL" sz="1200" dirty="0"/>
              <a:t> 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crawling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/>
              <a:t>websites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extracting</a:t>
            </a:r>
            <a:r>
              <a:rPr lang="nl-NL" sz="1200" dirty="0"/>
              <a:t>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There</a:t>
            </a:r>
            <a:r>
              <a:rPr lang="nl-NL" sz="1200" dirty="0"/>
              <a:t> are five </a:t>
            </a:r>
            <a:r>
              <a:rPr lang="nl-NL" sz="1200" dirty="0" err="1"/>
              <a:t>main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A53AF-7475-0B4D-B207-8DF6E43F3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200" dirty="0" err="1"/>
              <a:t>Scrapy</a:t>
            </a:r>
            <a:endParaRPr lang="en-NL" sz="3200" dirty="0"/>
          </a:p>
        </p:txBody>
      </p:sp>
      <p:pic>
        <p:nvPicPr>
          <p:cNvPr id="3076" name="Picture 4" descr="https://res.cloudinary.com/practicaldev/image/fetch/s--W8HkPMcb--/c_imagga_scale,f_auto,fl_progressive,h_500,q_auto,w_1000/https:/thepracticaldev.s3.amazonaws.com/i/dpf1jzsiy8n1tmdfxn1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30" y="1292960"/>
            <a:ext cx="4354195" cy="217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34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scrapy.org/en/latest/_images/scrapy_architectur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7" y="643297"/>
            <a:ext cx="6445627" cy="43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1085850" y="2545080"/>
            <a:ext cx="1943100" cy="108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3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ocs.scrapy.org/en/latest/_images/scrapy_architecture_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87" y="643297"/>
            <a:ext cx="6445627" cy="432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hoek 6"/>
          <p:cNvSpPr/>
          <p:nvPr/>
        </p:nvSpPr>
        <p:spPr>
          <a:xfrm>
            <a:off x="3630930" y="1036320"/>
            <a:ext cx="1943100" cy="10896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457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Graphics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E56F2746-1B32-4B03-B064-562B05666FBD}"/>
    </a:ext>
  </a:extLst>
</a:theme>
</file>

<file path=ppt/theme/theme2.xml><?xml version="1.0" encoding="utf-8"?>
<a:theme xmlns:a="http://schemas.openxmlformats.org/drawingml/2006/main" name="Index Layou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18422CE0-2330-4293-9121-8B70639C2AAF}"/>
    </a:ext>
  </a:extLst>
</a:theme>
</file>

<file path=ppt/theme/theme3.xml><?xml version="1.0" encoding="utf-8"?>
<a:theme xmlns:a="http://schemas.openxmlformats.org/drawingml/2006/main" name="Chapter Layou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1B6C24C3-7EB2-45B7-A6EE-61FCDBF29470}"/>
    </a:ext>
  </a:extLst>
</a:theme>
</file>

<file path=ppt/theme/theme4.xml><?xml version="1.0" encoding="utf-8"?>
<a:theme xmlns:a="http://schemas.openxmlformats.org/drawingml/2006/main" name="Contentpage - black - 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2B0D5455-89D6-4286-B22F-9278E51247EA}"/>
    </a:ext>
  </a:extLst>
</a:theme>
</file>

<file path=ppt/theme/theme5.xml><?xml version="1.0" encoding="utf-8"?>
<a:theme xmlns:a="http://schemas.openxmlformats.org/drawingml/2006/main" name="Contentpage - pl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5AA91A1A-3FDB-4FB9-95DE-26B590B1926B}"/>
    </a:ext>
  </a:extLst>
</a:theme>
</file>

<file path=ppt/theme/theme6.xml><?xml version="1.0" encoding="utf-8"?>
<a:theme xmlns:a="http://schemas.openxmlformats.org/drawingml/2006/main" name="Contentpage - whi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E1365530-9DD7-4C35-A2EA-79EDFC61CB44}"/>
    </a:ext>
  </a:extLst>
</a:theme>
</file>

<file path=ppt/theme/theme7.xml><?xml version="1.0" encoding="utf-8"?>
<a:theme xmlns:a="http://schemas.openxmlformats.org/drawingml/2006/main" name="Contentpage - black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7345A0D1-4439-443D-BD10-303D0322D409}"/>
    </a:ext>
  </a:extLst>
</a:theme>
</file>

<file path=ppt/theme/theme8.xml><?xml version="1.0" encoding="utf-8"?>
<a:theme xmlns:a="http://schemas.openxmlformats.org/drawingml/2006/main" name="End screen Layou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209-Pebble-powerpoint-stramien  -  Read-Only" id="{AE7639B3-A325-40A8-842E-04FEB245F518}" vid="{666DC1FB-6CB2-4C22-AA48-52B5797EBF3C}"/>
    </a:ext>
  </a:extLst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5CCAA997A7994A845A9AB48654D6CD" ma:contentTypeVersion="2" ma:contentTypeDescription="Create a new document." ma:contentTypeScope="" ma:versionID="7a4c055d3b024c29d3f483a5643b8ec9">
  <xsd:schema xmlns:xsd="http://www.w3.org/2001/XMLSchema" xmlns:xs="http://www.w3.org/2001/XMLSchema" xmlns:p="http://schemas.microsoft.com/office/2006/metadata/properties" xmlns:ns2="664641a3-3ad0-45f3-8344-34e8ce810245" targetNamespace="http://schemas.microsoft.com/office/2006/metadata/properties" ma:root="true" ma:fieldsID="c2544298db230b1b1e8a1e2f1312d930" ns2:_="">
    <xsd:import namespace="664641a3-3ad0-45f3-8344-34e8ce8102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641a3-3ad0-45f3-8344-34e8ce8102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5CA581-0CC4-47DB-9114-AB0C9CB707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4641a3-3ad0-45f3-8344-34e8ce8102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C18A8A-0230-476F-AFBC-CA48EB243A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208D38-C26B-488E-9788-AFBE3EAFD6C9}">
  <ds:schemaRefs>
    <ds:schemaRef ds:uri="http://purl.org/dc/terms/"/>
    <ds:schemaRef ds:uri="http://schemas.microsoft.com/office/2006/documentManagement/types"/>
    <ds:schemaRef ds:uri="664641a3-3ad0-45f3-8344-34e8ce810245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Pebble_Template</Template>
  <TotalTime>0</TotalTime>
  <Words>312</Words>
  <Application>Microsoft Office PowerPoint</Application>
  <PresentationFormat>On-screen Show (16:9)</PresentationFormat>
  <Paragraphs>56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DM Sans</vt:lpstr>
      <vt:lpstr>Volkhov</vt:lpstr>
      <vt:lpstr>WORK SANS BOLD ROMAN</vt:lpstr>
      <vt:lpstr>Calibri</vt:lpstr>
      <vt:lpstr>WORK SANS REGULAR ROMAN</vt:lpstr>
      <vt:lpstr>DM Sans Medium</vt:lpstr>
      <vt:lpstr>Cover Graphics</vt:lpstr>
      <vt:lpstr>Index Layout</vt:lpstr>
      <vt:lpstr>Chapter Layout</vt:lpstr>
      <vt:lpstr>Contentpage - black - 2</vt:lpstr>
      <vt:lpstr>Contentpage - plain</vt:lpstr>
      <vt:lpstr>Contentpage - white</vt:lpstr>
      <vt:lpstr>Contentpage - black</vt:lpstr>
      <vt:lpstr>End screen Layout</vt:lpstr>
      <vt:lpstr>PowerPoint Presentation</vt:lpstr>
      <vt:lpstr>PowerPoint Presentation</vt:lpstr>
      <vt:lpstr>Index</vt:lpstr>
      <vt:lpstr>Web Scraping</vt:lpstr>
      <vt:lpstr>Common uses</vt:lpstr>
      <vt:lpstr>Benefits</vt:lpstr>
      <vt:lpstr>Scrapy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Storing</vt:lpstr>
      <vt:lpstr>Blob Storage</vt:lpstr>
      <vt:lpstr>What is a Blob storage?</vt:lpstr>
      <vt:lpstr>Microsoft Azure</vt:lpstr>
      <vt:lpstr>Azure functions</vt:lpstr>
      <vt:lpstr>PowerPoint Presentation</vt:lpstr>
      <vt:lpstr>PowerPoint Presentation</vt:lpstr>
      <vt:lpstr>Wordcloud</vt:lpstr>
      <vt:lpstr>What is a Wordcloud?</vt:lpstr>
      <vt:lpstr>How to generate a Wordcloud?</vt:lpstr>
      <vt:lpstr>Demo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Miranda</dc:creator>
  <cp:lastModifiedBy>Daniela Miranda</cp:lastModifiedBy>
  <cp:revision>22</cp:revision>
  <dcterms:created xsi:type="dcterms:W3CDTF">2021-05-13T17:52:08Z</dcterms:created>
  <dcterms:modified xsi:type="dcterms:W3CDTF">2021-05-14T15:04:10Z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0x010100035CCAA997A7994A845A9AB48654D6CD</vt:lpwstr>
  </property>
</Properties>
</file>